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5" r:id="rId10"/>
    <p:sldId id="266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D0D450-94D4-4C96-9186-62F09416CF0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19FF175-6C8A-480F-BF9F-14B477613BC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35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D450-94D4-4C96-9186-62F09416CF0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F175-6C8A-480F-BF9F-14B477613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58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D450-94D4-4C96-9186-62F09416CF0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F175-6C8A-480F-BF9F-14B477613BC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919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D450-94D4-4C96-9186-62F09416CF0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F175-6C8A-480F-BF9F-14B477613BCA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783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D450-94D4-4C96-9186-62F09416CF0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F175-6C8A-480F-BF9F-14B477613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098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D450-94D4-4C96-9186-62F09416CF0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F175-6C8A-480F-BF9F-14B477613BCA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353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D450-94D4-4C96-9186-62F09416CF0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F175-6C8A-480F-BF9F-14B477613BC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894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D450-94D4-4C96-9186-62F09416CF0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F175-6C8A-480F-BF9F-14B477613BC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043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D450-94D4-4C96-9186-62F09416CF0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F175-6C8A-480F-BF9F-14B477613BC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48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D450-94D4-4C96-9186-62F09416CF0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F175-6C8A-480F-BF9F-14B477613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95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D450-94D4-4C96-9186-62F09416CF0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F175-6C8A-480F-BF9F-14B477613BC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71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D450-94D4-4C96-9186-62F09416CF0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F175-6C8A-480F-BF9F-14B477613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82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D450-94D4-4C96-9186-62F09416CF0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F175-6C8A-480F-BF9F-14B477613BC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22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D450-94D4-4C96-9186-62F09416CF0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F175-6C8A-480F-BF9F-14B477613BC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7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D450-94D4-4C96-9186-62F09416CF0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F175-6C8A-480F-BF9F-14B477613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38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D450-94D4-4C96-9186-62F09416CF0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F175-6C8A-480F-BF9F-14B477613BC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19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D450-94D4-4C96-9186-62F09416CF0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F175-6C8A-480F-BF9F-14B477613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56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D0D450-94D4-4C96-9186-62F09416CF0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9FF175-6C8A-480F-BF9F-14B477613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27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550B5-22F4-46FB-98B5-7AD0A567C0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Proposta de escala 14x28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CE9CCF-A9EC-4F3A-B653-9F5E8FECAE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Proposta de escala 14x28 da FUP(Federação Única dos Petroleiros), Sindipetro-NF e Sindipetro-Es para todos os trabalhadores </a:t>
            </a:r>
            <a:r>
              <a:rPr lang="pt-BR" b="1" dirty="0"/>
              <a:t>próprios e terceiros, </a:t>
            </a:r>
            <a:r>
              <a:rPr lang="pt-BR" dirty="0"/>
              <a:t>da Petrobras, das prestadoras de serviços e demais empresas do setor de óleo e gás do Brasil </a:t>
            </a:r>
          </a:p>
        </p:txBody>
      </p:sp>
    </p:spTree>
    <p:extLst>
      <p:ext uri="{BB962C8B-B14F-4D97-AF65-F5344CB8AC3E}">
        <p14:creationId xmlns:p14="http://schemas.microsoft.com/office/powerpoint/2010/main" val="234918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707F4-21CB-487E-B131-A2492B22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08923"/>
            <a:ext cx="9601196" cy="1303867"/>
          </a:xfrm>
        </p:spPr>
        <p:txBody>
          <a:bodyPr>
            <a:normAutofit/>
          </a:bodyPr>
          <a:lstStyle/>
          <a:p>
            <a:r>
              <a:rPr lang="pt-BR" dirty="0"/>
              <a:t>Conclusões sobre os terceirizados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E902B02-24F9-453B-A434-C0CDD3B82541}"/>
              </a:ext>
            </a:extLst>
          </p:cNvPr>
          <p:cNvSpPr txBox="1"/>
          <p:nvPr/>
        </p:nvSpPr>
        <p:spPr>
          <a:xfrm>
            <a:off x="838199" y="3155797"/>
            <a:ext cx="105155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1. A proposta apresentada pela FUP, aumenta o ciclo de embarque de 28 dias para 42, o que diminui a quantidade de embarques ao longo do tempo e reduz a exposição dos trabalhadores;</a:t>
            </a:r>
          </a:p>
          <a:p>
            <a:r>
              <a:rPr lang="pt-BR" dirty="0"/>
              <a:t>2. Em ambas as propostas os trabalhadores passam a fazer oito embarques anuais, invés dos treze que fazem hoje;</a:t>
            </a:r>
          </a:p>
          <a:p>
            <a:r>
              <a:rPr lang="pt-BR" dirty="0"/>
              <a:t>3. A grande diferença fica na média de dias embarcados, enquanto a proposta da gestão da Petrobras mantem a média de 183 dias embarcados, a escala proposta pela FUP </a:t>
            </a:r>
            <a:r>
              <a:rPr lang="pt-BR" b="1" dirty="0"/>
              <a:t>reduz em 60 dias </a:t>
            </a:r>
            <a:r>
              <a:rPr lang="pt-BR" dirty="0"/>
              <a:t>a média de dias embarcados no anos,</a:t>
            </a:r>
            <a:r>
              <a:rPr lang="pt-BR" b="1" dirty="0"/>
              <a:t> </a:t>
            </a:r>
            <a:r>
              <a:rPr lang="pt-BR" dirty="0"/>
              <a:t>o que representa uma </a:t>
            </a:r>
            <a:r>
              <a:rPr lang="pt-BR" b="1" dirty="0"/>
              <a:t>redução de 33% de exposição dos trabalhadores terceirizados</a:t>
            </a:r>
            <a:r>
              <a:rPr lang="pt-BR" dirty="0"/>
              <a:t>, que geralmente são os trabalhadores que mais adoecem, mais sofrem acidentes e mais morrem no trabalho;</a:t>
            </a:r>
          </a:p>
          <a:p>
            <a:r>
              <a:rPr lang="pt-BR" dirty="0"/>
              <a:t>4. Para implantação da proposta da FUP é necessário criar o terceiro grupo dos trabalhadores terceirizados;</a:t>
            </a:r>
          </a:p>
          <a:p>
            <a:r>
              <a:rPr lang="pt-BR" dirty="0"/>
              <a:t>5. A escala 14x28 é a que mais reduz a exposição dos trabalhadores ao covid porque </a:t>
            </a:r>
          </a:p>
          <a:p>
            <a:r>
              <a:rPr lang="pt-BR" dirty="0"/>
              <a:t>propõe menos embarques e menos dias embarcados, além de diminuir a sobrecarga e</a:t>
            </a:r>
          </a:p>
          <a:p>
            <a:r>
              <a:rPr lang="pt-BR" dirty="0"/>
              <a:t>impactar menos na saúde mental dos trabalhadores.</a:t>
            </a:r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1CF3A8F-BD45-4DD6-96F9-CF435F370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4" t="62891" r="43023" b="19514"/>
          <a:stretch/>
        </p:blipFill>
        <p:spPr>
          <a:xfrm>
            <a:off x="2337137" y="1630402"/>
            <a:ext cx="7517725" cy="142558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9AA01D3-05F8-4C54-9A71-185A6C30FF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38" t="73046" r="68209" b="17596"/>
          <a:stretch/>
        </p:blipFill>
        <p:spPr>
          <a:xfrm>
            <a:off x="8483261" y="5486401"/>
            <a:ext cx="3089038" cy="73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42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704AD1-AFED-4649-8CA9-EA6B1E44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200" dirty="0"/>
              <a:t>Proposta da FUP, Sindipetro-NF e Sindipetro-ES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DA88B8F-0B57-492D-819C-C6333D8D3D08}"/>
              </a:ext>
            </a:extLst>
          </p:cNvPr>
          <p:cNvSpPr txBox="1"/>
          <p:nvPr/>
        </p:nvSpPr>
        <p:spPr>
          <a:xfrm>
            <a:off x="933735" y="2402008"/>
            <a:ext cx="103120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dirty="0"/>
              <a:t>Implantar imediatamente a escala 14x28 para empregados próprios e terceiros, com um acordo coletivo temporário, alterando de a relação embarque/folga sem gerar débitos para os trabalhadores;</a:t>
            </a:r>
          </a:p>
          <a:p>
            <a:pPr marL="342900" indent="-342900">
              <a:buAutoNum type="arabicPeriod"/>
            </a:pPr>
            <a:r>
              <a:rPr lang="pt-BR" dirty="0"/>
              <a:t>A proposta de mudança de escala não implica em redução salarial;</a:t>
            </a:r>
          </a:p>
          <a:p>
            <a:pPr marL="342900" indent="-342900">
              <a:buAutoNum type="arabicPeriod"/>
            </a:pPr>
            <a:r>
              <a:rPr lang="pt-BR" dirty="0"/>
              <a:t>Utilizar a mão de obra das plataformas hibernadas, vendidas e paralisadas para compor as equipes´;</a:t>
            </a:r>
          </a:p>
          <a:p>
            <a:pPr marL="342900" indent="-342900">
              <a:buAutoNum type="arabicPeriod"/>
            </a:pPr>
            <a:r>
              <a:rPr lang="pt-BR" dirty="0"/>
              <a:t>Convocar os trabalhadores que foram transferidos ou </a:t>
            </a:r>
            <a:r>
              <a:rPr lang="pt-BR" dirty="0" err="1"/>
              <a:t>desimplantados</a:t>
            </a:r>
            <a:r>
              <a:rPr lang="pt-BR" dirty="0"/>
              <a:t> para compor as equipes através de um programa de mobiliza;</a:t>
            </a:r>
          </a:p>
          <a:p>
            <a:pPr marL="342900" indent="-342900">
              <a:buAutoNum type="arabicPeriod"/>
            </a:pPr>
            <a:r>
              <a:rPr lang="pt-BR" dirty="0"/>
              <a:t>Na formação dos grupos, mesclas trabalhadores com experiência nas unidades com os trabalhadores de outras unidades ou que estejam muito tempo sem embarcar;</a:t>
            </a:r>
          </a:p>
          <a:p>
            <a:pPr marL="342900" indent="-342900">
              <a:buAutoNum type="arabicPeriod"/>
            </a:pPr>
            <a:r>
              <a:rPr lang="pt-BR" dirty="0"/>
              <a:t>Debater e reestabelecer junto com os representantes dos trabalhadores o efetivo necessário para operar de forma segura e saudável cada unidade operacional;</a:t>
            </a:r>
          </a:p>
          <a:p>
            <a:pPr marL="342900" indent="-342900">
              <a:buAutoNum type="arabicPeriod"/>
            </a:pPr>
            <a:r>
              <a:rPr lang="pt-BR" dirty="0"/>
              <a:t>Analisar junto com representante dos trabalhadores a possibilidade de redução de produção ou paralização temporária de algumas unidades operacionais;</a:t>
            </a:r>
          </a:p>
          <a:p>
            <a:pPr marL="342900" indent="-342900">
              <a:buAutoNum type="arabicPeriod"/>
            </a:pPr>
            <a:r>
              <a:rPr lang="pt-BR" dirty="0"/>
              <a:t>Convocar as empresas prestadoras de serviço para revisão dos contratos a fim de adaptar a nova escala a todos trabalhadores terceirizados.</a:t>
            </a:r>
          </a:p>
        </p:txBody>
      </p:sp>
    </p:spTree>
    <p:extLst>
      <p:ext uri="{BB962C8B-B14F-4D97-AF65-F5344CB8AC3E}">
        <p14:creationId xmlns:p14="http://schemas.microsoft.com/office/powerpoint/2010/main" val="105913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>
            <a:extLst>
              <a:ext uri="{FF2B5EF4-FFF2-40B4-BE49-F238E27FC236}">
                <a16:creationId xmlns:a16="http://schemas.microsoft.com/office/drawing/2014/main" id="{16D4290F-A913-41EC-85FA-3AAFA124B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70" t="77825" r="86848" b="17472"/>
          <a:stretch/>
        </p:blipFill>
        <p:spPr>
          <a:xfrm>
            <a:off x="5931619" y="2467273"/>
            <a:ext cx="793254" cy="43860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706383F4-5253-4862-9146-BB08465D3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1" t="67448" r="87065" b="27526"/>
          <a:stretch/>
        </p:blipFill>
        <p:spPr>
          <a:xfrm>
            <a:off x="7589681" y="2824013"/>
            <a:ext cx="831811" cy="50296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F2505604-D9EF-4F64-B21F-389565B0E3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78" t="33615" r="34022" b="51498"/>
          <a:stretch/>
        </p:blipFill>
        <p:spPr>
          <a:xfrm>
            <a:off x="1378227" y="3350686"/>
            <a:ext cx="9106785" cy="1325563"/>
          </a:xfrm>
          <a:prstGeom prst="rect">
            <a:avLst/>
          </a:prstGeom>
        </p:spPr>
      </p:pic>
      <p:sp>
        <p:nvSpPr>
          <p:cNvPr id="22" name="Chave Direita 21">
            <a:extLst>
              <a:ext uri="{FF2B5EF4-FFF2-40B4-BE49-F238E27FC236}">
                <a16:creationId xmlns:a16="http://schemas.microsoft.com/office/drawing/2014/main" id="{FF2C38A6-0702-4696-B2EF-BE80DD451DA3}"/>
              </a:ext>
            </a:extLst>
          </p:cNvPr>
          <p:cNvSpPr/>
          <p:nvPr/>
        </p:nvSpPr>
        <p:spPr>
          <a:xfrm rot="16200000">
            <a:off x="3840683" y="1665208"/>
            <a:ext cx="127827" cy="3243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have Direita 22">
            <a:extLst>
              <a:ext uri="{FF2B5EF4-FFF2-40B4-BE49-F238E27FC236}">
                <a16:creationId xmlns:a16="http://schemas.microsoft.com/office/drawing/2014/main" id="{E84B27E6-41AB-4D84-9DC7-50ADE44A9F35}"/>
              </a:ext>
            </a:extLst>
          </p:cNvPr>
          <p:cNvSpPr/>
          <p:nvPr/>
        </p:nvSpPr>
        <p:spPr>
          <a:xfrm rot="16200000">
            <a:off x="7894023" y="854997"/>
            <a:ext cx="127826" cy="48635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A28B4A39-9504-43B2-8BF0-40CD1813AC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45" t="57009" r="87101" b="39193"/>
          <a:stretch/>
        </p:blipFill>
        <p:spPr>
          <a:xfrm>
            <a:off x="3533534" y="2794920"/>
            <a:ext cx="799928" cy="392880"/>
          </a:xfrm>
          <a:prstGeom prst="rect">
            <a:avLst/>
          </a:prstGeom>
        </p:spPr>
      </p:pic>
      <p:sp>
        <p:nvSpPr>
          <p:cNvPr id="27" name="Chave Direita 26">
            <a:extLst>
              <a:ext uri="{FF2B5EF4-FFF2-40B4-BE49-F238E27FC236}">
                <a16:creationId xmlns:a16="http://schemas.microsoft.com/office/drawing/2014/main" id="{E701DBDD-F68E-418B-9181-8B78E14CEA8E}"/>
              </a:ext>
            </a:extLst>
          </p:cNvPr>
          <p:cNvSpPr/>
          <p:nvPr/>
        </p:nvSpPr>
        <p:spPr>
          <a:xfrm rot="16200000">
            <a:off x="6272459" y="-1165411"/>
            <a:ext cx="127827" cy="81066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B59F7CA8-85C6-4CC4-90E9-CAA2AF8608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38" t="36259" r="52449" b="51861"/>
          <a:stretch/>
        </p:blipFill>
        <p:spPr>
          <a:xfrm>
            <a:off x="2676436" y="4757630"/>
            <a:ext cx="6839127" cy="1173930"/>
          </a:xfrm>
          <a:prstGeom prst="rect">
            <a:avLst/>
          </a:prstGeom>
        </p:spPr>
      </p:pic>
      <p:sp>
        <p:nvSpPr>
          <p:cNvPr id="62" name="Título 1">
            <a:extLst>
              <a:ext uri="{FF2B5EF4-FFF2-40B4-BE49-F238E27FC236}">
                <a16:creationId xmlns:a16="http://schemas.microsoft.com/office/drawing/2014/main" id="{CF360239-F4E3-4BFB-B365-B27D9E71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Escala prevista turno ininterrupto prevista no ACT</a:t>
            </a:r>
          </a:p>
        </p:txBody>
      </p:sp>
    </p:spTree>
    <p:extLst>
      <p:ext uri="{BB962C8B-B14F-4D97-AF65-F5344CB8AC3E}">
        <p14:creationId xmlns:p14="http://schemas.microsoft.com/office/powerpoint/2010/main" val="548890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40BB74-1AC3-4B52-9B0B-E6136359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Escala proposta pela gestão da Petrobras para turno ininterrupto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46CE7BE-5AEB-4025-ACB1-EE06C071E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44" t="46375" r="87144" b="48927"/>
          <a:stretch/>
        </p:blipFill>
        <p:spPr>
          <a:xfrm>
            <a:off x="6010549" y="2453897"/>
            <a:ext cx="831811" cy="4565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4B7442E-96FD-4CF5-825A-644A7DC46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1" t="67448" r="87065" b="27526"/>
          <a:stretch/>
        </p:blipFill>
        <p:spPr>
          <a:xfrm>
            <a:off x="8317281" y="2828303"/>
            <a:ext cx="831811" cy="50296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7A42E39-6DA6-40B6-98B4-E945FE25B4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1" t="67448" r="87065" b="27526"/>
          <a:stretch/>
        </p:blipFill>
        <p:spPr>
          <a:xfrm>
            <a:off x="3622699" y="2979053"/>
            <a:ext cx="831811" cy="502962"/>
          </a:xfrm>
          <a:prstGeom prst="rect">
            <a:avLst/>
          </a:prstGeom>
        </p:spPr>
      </p:pic>
      <p:sp>
        <p:nvSpPr>
          <p:cNvPr id="9" name="Chave Direita 8">
            <a:extLst>
              <a:ext uri="{FF2B5EF4-FFF2-40B4-BE49-F238E27FC236}">
                <a16:creationId xmlns:a16="http://schemas.microsoft.com/office/drawing/2014/main" id="{B24FE559-0CE0-4894-A9E4-E15BD0735F54}"/>
              </a:ext>
            </a:extLst>
          </p:cNvPr>
          <p:cNvSpPr/>
          <p:nvPr/>
        </p:nvSpPr>
        <p:spPr>
          <a:xfrm rot="16200000">
            <a:off x="8644745" y="1078036"/>
            <a:ext cx="203387" cy="48767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have Direita 9">
            <a:extLst>
              <a:ext uri="{FF2B5EF4-FFF2-40B4-BE49-F238E27FC236}">
                <a16:creationId xmlns:a16="http://schemas.microsoft.com/office/drawing/2014/main" id="{97D45D16-AF71-4F99-8902-627AB0C8C8C1}"/>
              </a:ext>
            </a:extLst>
          </p:cNvPr>
          <p:cNvSpPr/>
          <p:nvPr/>
        </p:nvSpPr>
        <p:spPr>
          <a:xfrm rot="16200000">
            <a:off x="6381934" y="-1729111"/>
            <a:ext cx="203387" cy="94024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87E10EF-14F6-4AA9-B8F8-14F763F3A9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75" t="34195" r="21957" b="59314"/>
          <a:stretch/>
        </p:blipFill>
        <p:spPr>
          <a:xfrm>
            <a:off x="705679" y="3705939"/>
            <a:ext cx="10515600" cy="539265"/>
          </a:xfrm>
          <a:prstGeom prst="rect">
            <a:avLst/>
          </a:prstGeom>
        </p:spPr>
      </p:pic>
      <p:sp>
        <p:nvSpPr>
          <p:cNvPr id="13" name="Chave Direita 12">
            <a:extLst>
              <a:ext uri="{FF2B5EF4-FFF2-40B4-BE49-F238E27FC236}">
                <a16:creationId xmlns:a16="http://schemas.microsoft.com/office/drawing/2014/main" id="{B77DE421-D88A-46BF-AB18-0768C8D6F057}"/>
              </a:ext>
            </a:extLst>
          </p:cNvPr>
          <p:cNvSpPr/>
          <p:nvPr/>
        </p:nvSpPr>
        <p:spPr>
          <a:xfrm rot="16200000">
            <a:off x="3943538" y="1261905"/>
            <a:ext cx="203388" cy="45256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DEA8728-42C0-405D-8318-17CD2547A5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87" t="53156" r="52283" b="32745"/>
          <a:stretch/>
        </p:blipFill>
        <p:spPr>
          <a:xfrm>
            <a:off x="2594116" y="4568770"/>
            <a:ext cx="7003768" cy="141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0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46A6DD-9D07-4A1A-BA85-B6573AE0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Escala proposta pela FUP, NF e ES para turno ininterrupto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4FDC0D3-9CEB-449E-8BB0-C15C48E9F4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78" t="67080" r="87144" b="28105"/>
          <a:stretch/>
        </p:blipFill>
        <p:spPr>
          <a:xfrm>
            <a:off x="7798247" y="2974890"/>
            <a:ext cx="757574" cy="46845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845E8AB-9D2F-43B0-B066-6C1621264A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45" t="57009" r="87101" b="39193"/>
          <a:stretch/>
        </p:blipFill>
        <p:spPr>
          <a:xfrm>
            <a:off x="2927306" y="3001767"/>
            <a:ext cx="799928" cy="39288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DA71776-618B-4C03-8C5A-E401053EB2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09" t="33591" r="21551" b="55969"/>
          <a:stretch/>
        </p:blipFill>
        <p:spPr>
          <a:xfrm>
            <a:off x="664191" y="3612412"/>
            <a:ext cx="10853537" cy="888018"/>
          </a:xfrm>
          <a:prstGeom prst="rect">
            <a:avLst/>
          </a:prstGeom>
        </p:spPr>
      </p:pic>
      <p:sp>
        <p:nvSpPr>
          <p:cNvPr id="7" name="Chave Direita 6">
            <a:extLst>
              <a:ext uri="{FF2B5EF4-FFF2-40B4-BE49-F238E27FC236}">
                <a16:creationId xmlns:a16="http://schemas.microsoft.com/office/drawing/2014/main" id="{11C4B3CB-B75D-4F2B-8344-93318ADCB3F5}"/>
              </a:ext>
            </a:extLst>
          </p:cNvPr>
          <p:cNvSpPr/>
          <p:nvPr/>
        </p:nvSpPr>
        <p:spPr>
          <a:xfrm rot="16200000">
            <a:off x="3254931" y="1899289"/>
            <a:ext cx="139765" cy="31304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have Direita 7">
            <a:extLst>
              <a:ext uri="{FF2B5EF4-FFF2-40B4-BE49-F238E27FC236}">
                <a16:creationId xmlns:a16="http://schemas.microsoft.com/office/drawing/2014/main" id="{EE329F64-881D-4B4E-9D83-4F64F6D5332E}"/>
              </a:ext>
            </a:extLst>
          </p:cNvPr>
          <p:cNvSpPr/>
          <p:nvPr/>
        </p:nvSpPr>
        <p:spPr>
          <a:xfrm rot="16200000">
            <a:off x="8106714" y="177992"/>
            <a:ext cx="139766" cy="65730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8CEAAA9-D993-4356-87AC-26F9E6CEFB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44" t="46375" r="87144" b="48927"/>
          <a:stretch/>
        </p:blipFill>
        <p:spPr>
          <a:xfrm>
            <a:off x="6235833" y="2471895"/>
            <a:ext cx="831811" cy="456525"/>
          </a:xfrm>
          <a:prstGeom prst="rect">
            <a:avLst/>
          </a:prstGeom>
        </p:spPr>
      </p:pic>
      <p:sp>
        <p:nvSpPr>
          <p:cNvPr id="10" name="Chave Direita 9">
            <a:extLst>
              <a:ext uri="{FF2B5EF4-FFF2-40B4-BE49-F238E27FC236}">
                <a16:creationId xmlns:a16="http://schemas.microsoft.com/office/drawing/2014/main" id="{E5C814B6-B69C-4739-A459-FEDA27E3F584}"/>
              </a:ext>
            </a:extLst>
          </p:cNvPr>
          <p:cNvSpPr/>
          <p:nvPr/>
        </p:nvSpPr>
        <p:spPr>
          <a:xfrm rot="16200000">
            <a:off x="6508204" y="-1860234"/>
            <a:ext cx="179785" cy="96770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2FE0346-18B0-4F51-9D3E-D59085E2F6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05" t="71944" r="52283" b="14959"/>
          <a:stretch/>
        </p:blipFill>
        <p:spPr>
          <a:xfrm>
            <a:off x="2829338" y="4598163"/>
            <a:ext cx="6533322" cy="123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0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707F4-21CB-487E-B131-A2492B22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08923"/>
            <a:ext cx="9601196" cy="1303867"/>
          </a:xfrm>
        </p:spPr>
        <p:txBody>
          <a:bodyPr/>
          <a:lstStyle/>
          <a:p>
            <a:r>
              <a:rPr lang="pt-BR" dirty="0"/>
              <a:t>Conclusões sobre o turno ininterrupto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0CDB8D1-F851-499D-AAED-EFD877B0BA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5" t="39222" r="45109" b="43406"/>
          <a:stretch/>
        </p:blipFill>
        <p:spPr>
          <a:xfrm>
            <a:off x="2544417" y="1473956"/>
            <a:ext cx="7103166" cy="156044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E902B02-24F9-453B-A434-C0CDD3B82541}"/>
              </a:ext>
            </a:extLst>
          </p:cNvPr>
          <p:cNvSpPr txBox="1"/>
          <p:nvPr/>
        </p:nvSpPr>
        <p:spPr>
          <a:xfrm>
            <a:off x="838199" y="3142149"/>
            <a:ext cx="10515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1. A escala proposta pela FUP aumenta o ciclo de embarque de 35 para 42 dias, o que diminui a quantidade de embarques ao longo do tempo e reduz a exposição dos trabalhadores;</a:t>
            </a:r>
          </a:p>
          <a:p>
            <a:r>
              <a:rPr lang="pt-BR" dirty="0"/>
              <a:t>2. A diferença fica na média de dias embarcados. Enquanto a proposta da gestão </a:t>
            </a:r>
            <a:r>
              <a:rPr lang="pt-BR" b="1" dirty="0"/>
              <a:t>aumenta em 37 dias</a:t>
            </a:r>
            <a:r>
              <a:rPr lang="pt-BR" dirty="0"/>
              <a:t>, o que representa um acréscimo de </a:t>
            </a:r>
            <a:r>
              <a:rPr lang="pt-BR" b="1" dirty="0"/>
              <a:t>25% </a:t>
            </a:r>
            <a:r>
              <a:rPr lang="pt-BR" dirty="0"/>
              <a:t>na escala e exposição dos trabalhadores, a escala proposta pela FUP </a:t>
            </a:r>
            <a:r>
              <a:rPr lang="pt-BR" b="1" dirty="0"/>
              <a:t>reduz em 24 dias </a:t>
            </a:r>
            <a:r>
              <a:rPr lang="pt-BR" dirty="0"/>
              <a:t>o que representa </a:t>
            </a:r>
            <a:r>
              <a:rPr lang="pt-BR" b="1" dirty="0"/>
              <a:t>16% </a:t>
            </a:r>
            <a:r>
              <a:rPr lang="pt-BR" dirty="0"/>
              <a:t>a menos de exposição;</a:t>
            </a:r>
          </a:p>
          <a:p>
            <a:r>
              <a:rPr lang="pt-BR" dirty="0"/>
              <a:t>3. Outro aspecto importante é que para implantar a escala proposta pela gestão é necessário acabar com o quinto grupo, já a proposta da FUP necessita da criação de um sexto grupo;</a:t>
            </a:r>
          </a:p>
          <a:p>
            <a:r>
              <a:rPr lang="pt-BR" dirty="0"/>
              <a:t>4. A escala 14x28 é a que mais reduz a exposição dos trabalhadores ao covid porque </a:t>
            </a:r>
          </a:p>
          <a:p>
            <a:r>
              <a:rPr lang="pt-BR" dirty="0"/>
              <a:t>propõe menos embarques e menos dias embarcados, além de diminuir a sobrecarga e</a:t>
            </a:r>
          </a:p>
          <a:p>
            <a:r>
              <a:rPr lang="pt-BR" dirty="0"/>
              <a:t>impactar menos na saúde mental dos trabalhadores.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861155D-3818-4589-84DA-9E47227A5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62" t="57008" r="68209" b="32728"/>
          <a:stretch/>
        </p:blipFill>
        <p:spPr>
          <a:xfrm>
            <a:off x="8639033" y="5407784"/>
            <a:ext cx="2920620" cy="77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3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>
            <a:extLst>
              <a:ext uri="{FF2B5EF4-FFF2-40B4-BE49-F238E27FC236}">
                <a16:creationId xmlns:a16="http://schemas.microsoft.com/office/drawing/2014/main" id="{46C49EC8-0411-42B4-AC50-375264EF0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45" t="57009" r="87101" b="39193"/>
          <a:stretch/>
        </p:blipFill>
        <p:spPr>
          <a:xfrm>
            <a:off x="3452023" y="4976452"/>
            <a:ext cx="757574" cy="372078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5E424B1F-092B-41CF-ACC6-77A94DC61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45" t="57009" r="87101" b="39193"/>
          <a:stretch/>
        </p:blipFill>
        <p:spPr>
          <a:xfrm>
            <a:off x="6830223" y="5001852"/>
            <a:ext cx="757574" cy="372078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71BC293B-5F21-42C5-8D7C-911B5ADF61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78" t="67080" r="87144" b="28105"/>
          <a:stretch/>
        </p:blipFill>
        <p:spPr>
          <a:xfrm>
            <a:off x="5168650" y="4635808"/>
            <a:ext cx="757574" cy="46845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B24D1F-4EB1-43E6-9108-2826CAE0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Escala prevista no ACT para sobreaviso e praticada pelos trabalhadores terceirizados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B625C2B-1AD7-4D91-A7A4-EC9FC631B9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70" t="77825" r="86848" b="17472"/>
          <a:stretch/>
        </p:blipFill>
        <p:spPr>
          <a:xfrm>
            <a:off x="5931619" y="2467273"/>
            <a:ext cx="793254" cy="4386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459F97D5-9C60-4FFF-A634-261CE7AE9C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61" t="67448" r="87065" b="27526"/>
          <a:stretch/>
        </p:blipFill>
        <p:spPr>
          <a:xfrm>
            <a:off x="7589681" y="2824013"/>
            <a:ext cx="831811" cy="502962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04509B5-0637-49EB-B8FD-E641A88DC0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78" t="33615" r="34022" b="51498"/>
          <a:stretch/>
        </p:blipFill>
        <p:spPr>
          <a:xfrm>
            <a:off x="1378227" y="3350686"/>
            <a:ext cx="9106785" cy="1325563"/>
          </a:xfrm>
          <a:prstGeom prst="rect">
            <a:avLst/>
          </a:prstGeom>
        </p:spPr>
      </p:pic>
      <p:sp>
        <p:nvSpPr>
          <p:cNvPr id="21" name="Chave Direita 20">
            <a:extLst>
              <a:ext uri="{FF2B5EF4-FFF2-40B4-BE49-F238E27FC236}">
                <a16:creationId xmlns:a16="http://schemas.microsoft.com/office/drawing/2014/main" id="{788E25C0-8CE7-4FDC-93A6-B02D6B373EB3}"/>
              </a:ext>
            </a:extLst>
          </p:cNvPr>
          <p:cNvSpPr/>
          <p:nvPr/>
        </p:nvSpPr>
        <p:spPr>
          <a:xfrm rot="16200000">
            <a:off x="3840684" y="1665208"/>
            <a:ext cx="127827" cy="3243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have Direita 21">
            <a:extLst>
              <a:ext uri="{FF2B5EF4-FFF2-40B4-BE49-F238E27FC236}">
                <a16:creationId xmlns:a16="http://schemas.microsoft.com/office/drawing/2014/main" id="{0392C939-3B97-49AA-A1F5-0D11597C7228}"/>
              </a:ext>
            </a:extLst>
          </p:cNvPr>
          <p:cNvSpPr/>
          <p:nvPr/>
        </p:nvSpPr>
        <p:spPr>
          <a:xfrm rot="16200000">
            <a:off x="7894023" y="854997"/>
            <a:ext cx="127826" cy="48635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DCC0A74-B18D-4CE2-8D8F-1D3D7DB638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45" t="57009" r="87101" b="39193"/>
          <a:stretch/>
        </p:blipFill>
        <p:spPr>
          <a:xfrm>
            <a:off x="3533535" y="2794920"/>
            <a:ext cx="799928" cy="392880"/>
          </a:xfrm>
          <a:prstGeom prst="rect">
            <a:avLst/>
          </a:prstGeom>
        </p:spPr>
      </p:pic>
      <p:sp>
        <p:nvSpPr>
          <p:cNvPr id="24" name="Chave Direita 23">
            <a:extLst>
              <a:ext uri="{FF2B5EF4-FFF2-40B4-BE49-F238E27FC236}">
                <a16:creationId xmlns:a16="http://schemas.microsoft.com/office/drawing/2014/main" id="{77BEA3D0-E979-49E9-A2C9-E08C57FCD2D9}"/>
              </a:ext>
            </a:extLst>
          </p:cNvPr>
          <p:cNvSpPr/>
          <p:nvPr/>
        </p:nvSpPr>
        <p:spPr>
          <a:xfrm rot="16200000">
            <a:off x="6272459" y="-1165411"/>
            <a:ext cx="127827" cy="81066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45519DD-D6C1-4CB7-B704-47D65B6616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851" t="33750" r="4851" b="58826"/>
          <a:stretch/>
        </p:blipFill>
        <p:spPr>
          <a:xfrm>
            <a:off x="1378227" y="5483869"/>
            <a:ext cx="7588352" cy="572807"/>
          </a:xfrm>
          <a:prstGeom prst="rect">
            <a:avLst/>
          </a:prstGeom>
        </p:spPr>
      </p:pic>
      <p:sp>
        <p:nvSpPr>
          <p:cNvPr id="26" name="Chave Direita 25">
            <a:extLst>
              <a:ext uri="{FF2B5EF4-FFF2-40B4-BE49-F238E27FC236}">
                <a16:creationId xmlns:a16="http://schemas.microsoft.com/office/drawing/2014/main" id="{550AB29C-E436-4C43-A4CE-8F7699BDF931}"/>
              </a:ext>
            </a:extLst>
          </p:cNvPr>
          <p:cNvSpPr/>
          <p:nvPr/>
        </p:nvSpPr>
        <p:spPr>
          <a:xfrm rot="16200000">
            <a:off x="3772653" y="3730358"/>
            <a:ext cx="156983" cy="3350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have Direita 27">
            <a:extLst>
              <a:ext uri="{FF2B5EF4-FFF2-40B4-BE49-F238E27FC236}">
                <a16:creationId xmlns:a16="http://schemas.microsoft.com/office/drawing/2014/main" id="{F06A66C3-D6EE-4EE6-BD86-CF949E2F8FAF}"/>
              </a:ext>
            </a:extLst>
          </p:cNvPr>
          <p:cNvSpPr/>
          <p:nvPr/>
        </p:nvSpPr>
        <p:spPr>
          <a:xfrm rot="16200000">
            <a:off x="7125453" y="3730358"/>
            <a:ext cx="156983" cy="3350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have Direita 29">
            <a:extLst>
              <a:ext uri="{FF2B5EF4-FFF2-40B4-BE49-F238E27FC236}">
                <a16:creationId xmlns:a16="http://schemas.microsoft.com/office/drawing/2014/main" id="{9C360E60-ED4F-4135-B416-5C21784900ED}"/>
              </a:ext>
            </a:extLst>
          </p:cNvPr>
          <p:cNvSpPr/>
          <p:nvPr/>
        </p:nvSpPr>
        <p:spPr>
          <a:xfrm rot="16200000">
            <a:off x="5426454" y="1764438"/>
            <a:ext cx="195833" cy="67091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CF27C3C-5164-4D44-A4F6-3303065AD52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783" t="46623" r="43978" b="46040"/>
          <a:stretch/>
        </p:blipFill>
        <p:spPr>
          <a:xfrm>
            <a:off x="9301981" y="5483869"/>
            <a:ext cx="1979927" cy="50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9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40BB74-1AC3-4B52-9B0B-E6136359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Escala proposta pela gestão da Petrobras para o sobreaviso próprio e terceirizados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46CE7BE-5AEB-4025-ACB1-EE06C071E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44" t="46375" r="87144" b="48927"/>
          <a:stretch/>
        </p:blipFill>
        <p:spPr>
          <a:xfrm>
            <a:off x="6010549" y="2453897"/>
            <a:ext cx="831811" cy="4565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4B7442E-96FD-4CF5-825A-644A7DC46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1" t="67448" r="87065" b="27526"/>
          <a:stretch/>
        </p:blipFill>
        <p:spPr>
          <a:xfrm>
            <a:off x="8317281" y="2828303"/>
            <a:ext cx="831811" cy="50296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7A42E39-6DA6-40B6-98B4-E945FE25B4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1" t="67448" r="87065" b="27526"/>
          <a:stretch/>
        </p:blipFill>
        <p:spPr>
          <a:xfrm>
            <a:off x="3622699" y="2979053"/>
            <a:ext cx="831811" cy="502962"/>
          </a:xfrm>
          <a:prstGeom prst="rect">
            <a:avLst/>
          </a:prstGeom>
        </p:spPr>
      </p:pic>
      <p:sp>
        <p:nvSpPr>
          <p:cNvPr id="9" name="Chave Direita 8">
            <a:extLst>
              <a:ext uri="{FF2B5EF4-FFF2-40B4-BE49-F238E27FC236}">
                <a16:creationId xmlns:a16="http://schemas.microsoft.com/office/drawing/2014/main" id="{B24FE559-0CE0-4894-A9E4-E15BD0735F54}"/>
              </a:ext>
            </a:extLst>
          </p:cNvPr>
          <p:cNvSpPr/>
          <p:nvPr/>
        </p:nvSpPr>
        <p:spPr>
          <a:xfrm rot="16200000">
            <a:off x="8644745" y="1078036"/>
            <a:ext cx="203387" cy="48767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have Direita 9">
            <a:extLst>
              <a:ext uri="{FF2B5EF4-FFF2-40B4-BE49-F238E27FC236}">
                <a16:creationId xmlns:a16="http://schemas.microsoft.com/office/drawing/2014/main" id="{97D45D16-AF71-4F99-8902-627AB0C8C8C1}"/>
              </a:ext>
            </a:extLst>
          </p:cNvPr>
          <p:cNvSpPr/>
          <p:nvPr/>
        </p:nvSpPr>
        <p:spPr>
          <a:xfrm rot="16200000">
            <a:off x="6381934" y="-1729111"/>
            <a:ext cx="203387" cy="94024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have Direita 12">
            <a:extLst>
              <a:ext uri="{FF2B5EF4-FFF2-40B4-BE49-F238E27FC236}">
                <a16:creationId xmlns:a16="http://schemas.microsoft.com/office/drawing/2014/main" id="{B77DE421-D88A-46BF-AB18-0768C8D6F057}"/>
              </a:ext>
            </a:extLst>
          </p:cNvPr>
          <p:cNvSpPr/>
          <p:nvPr/>
        </p:nvSpPr>
        <p:spPr>
          <a:xfrm rot="16200000">
            <a:off x="3943538" y="1261905"/>
            <a:ext cx="203388" cy="45256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DEA8728-42C0-405D-8318-17CD2547A5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87" t="53156" r="52283" b="32745"/>
          <a:stretch/>
        </p:blipFill>
        <p:spPr>
          <a:xfrm>
            <a:off x="2594116" y="4568770"/>
            <a:ext cx="7003768" cy="14187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2F12D6D-6D6A-466D-9F79-5813E9B4DB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28" t="74935" r="21277" b="17198"/>
          <a:stretch/>
        </p:blipFill>
        <p:spPr>
          <a:xfrm>
            <a:off x="705678" y="3620042"/>
            <a:ext cx="10621963" cy="65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9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702B0-B2A8-41AE-912C-889932D08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Escala proposta pela FUP, NF e ES para sobreaviso próprio e terceirizados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4272CD4-6834-49CD-9529-24B462FD3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0" t="73046" r="22039" b="17704"/>
          <a:stretch/>
        </p:blipFill>
        <p:spPr>
          <a:xfrm>
            <a:off x="649089" y="3627204"/>
            <a:ext cx="10814047" cy="79191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091CF29-551A-4A9D-B078-2B816AF68F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78" t="67080" r="87144" b="28105"/>
          <a:stretch/>
        </p:blipFill>
        <p:spPr>
          <a:xfrm>
            <a:off x="7798247" y="2974890"/>
            <a:ext cx="757574" cy="46845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188DB5A-4125-4C40-B5DA-4454F64EB9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45" t="57009" r="87101" b="39193"/>
          <a:stretch/>
        </p:blipFill>
        <p:spPr>
          <a:xfrm>
            <a:off x="2927306" y="3001767"/>
            <a:ext cx="799928" cy="392880"/>
          </a:xfrm>
          <a:prstGeom prst="rect">
            <a:avLst/>
          </a:prstGeom>
        </p:spPr>
      </p:pic>
      <p:sp>
        <p:nvSpPr>
          <p:cNvPr id="8" name="Chave Direita 7">
            <a:extLst>
              <a:ext uri="{FF2B5EF4-FFF2-40B4-BE49-F238E27FC236}">
                <a16:creationId xmlns:a16="http://schemas.microsoft.com/office/drawing/2014/main" id="{02DF63B3-CA87-462F-BC3A-A745BBFD0EE5}"/>
              </a:ext>
            </a:extLst>
          </p:cNvPr>
          <p:cNvSpPr/>
          <p:nvPr/>
        </p:nvSpPr>
        <p:spPr>
          <a:xfrm rot="16200000">
            <a:off x="3254931" y="1899289"/>
            <a:ext cx="139765" cy="31304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have Direita 8">
            <a:extLst>
              <a:ext uri="{FF2B5EF4-FFF2-40B4-BE49-F238E27FC236}">
                <a16:creationId xmlns:a16="http://schemas.microsoft.com/office/drawing/2014/main" id="{9EB973ED-D8AA-44FB-A5DA-8D2AB3DA1A84}"/>
              </a:ext>
            </a:extLst>
          </p:cNvPr>
          <p:cNvSpPr/>
          <p:nvPr/>
        </p:nvSpPr>
        <p:spPr>
          <a:xfrm rot="16200000">
            <a:off x="8106714" y="177992"/>
            <a:ext cx="139766" cy="65730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54F6D40-1CEA-429E-9BFF-8A93B3225F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44" t="46375" r="87144" b="48927"/>
          <a:stretch/>
        </p:blipFill>
        <p:spPr>
          <a:xfrm>
            <a:off x="6235833" y="2471895"/>
            <a:ext cx="831811" cy="456525"/>
          </a:xfrm>
          <a:prstGeom prst="rect">
            <a:avLst/>
          </a:prstGeom>
        </p:spPr>
      </p:pic>
      <p:sp>
        <p:nvSpPr>
          <p:cNvPr id="11" name="Chave Direita 10">
            <a:extLst>
              <a:ext uri="{FF2B5EF4-FFF2-40B4-BE49-F238E27FC236}">
                <a16:creationId xmlns:a16="http://schemas.microsoft.com/office/drawing/2014/main" id="{C8E4B1DC-69CA-48C5-9FC0-F5731ED013AA}"/>
              </a:ext>
            </a:extLst>
          </p:cNvPr>
          <p:cNvSpPr/>
          <p:nvPr/>
        </p:nvSpPr>
        <p:spPr>
          <a:xfrm rot="16200000">
            <a:off x="6508204" y="-1860234"/>
            <a:ext cx="179785" cy="96770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B6983E3-D1DA-4100-B7F7-ABF860C6EB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05" t="71944" r="52283" b="14959"/>
          <a:stretch/>
        </p:blipFill>
        <p:spPr>
          <a:xfrm>
            <a:off x="2829338" y="4598163"/>
            <a:ext cx="6533322" cy="123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85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707F4-21CB-487E-B131-A2492B22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08923"/>
            <a:ext cx="9601196" cy="1303867"/>
          </a:xfrm>
        </p:spPr>
        <p:txBody>
          <a:bodyPr>
            <a:normAutofit/>
          </a:bodyPr>
          <a:lstStyle/>
          <a:p>
            <a:r>
              <a:rPr lang="pt-BR" dirty="0"/>
              <a:t>Conclusões sobre o sobreaviso e próprios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E902B02-24F9-453B-A434-C0CDD3B82541}"/>
              </a:ext>
            </a:extLst>
          </p:cNvPr>
          <p:cNvSpPr txBox="1"/>
          <p:nvPr/>
        </p:nvSpPr>
        <p:spPr>
          <a:xfrm>
            <a:off x="838199" y="3155797"/>
            <a:ext cx="105155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1. Assim como na proposta para turno ininterrupto, a escala proposta pela FUP aumenta o ciclo de embarque de 35 dias para 42, o que diminui a quantidade de embarques ao longo do tempo e reduz a exposição dos trabalhadores;</a:t>
            </a:r>
          </a:p>
          <a:p>
            <a:r>
              <a:rPr lang="pt-BR" dirty="0"/>
              <a:t>2. Na média de dias embarcados as conclusões são as mesmas que as do turno. Enquanto a proposta da gestão </a:t>
            </a:r>
            <a:r>
              <a:rPr lang="pt-BR" b="1" dirty="0"/>
              <a:t>aumenta em 37 dias</a:t>
            </a:r>
            <a:r>
              <a:rPr lang="pt-BR" dirty="0"/>
              <a:t>, o que representa um acréscimo de </a:t>
            </a:r>
            <a:r>
              <a:rPr lang="pt-BR" b="1" dirty="0"/>
              <a:t>25% </a:t>
            </a:r>
            <a:r>
              <a:rPr lang="pt-BR" dirty="0"/>
              <a:t>na escala e na exposição dos trabalhadores, a proposta da FUP </a:t>
            </a:r>
            <a:r>
              <a:rPr lang="pt-BR" b="1" dirty="0"/>
              <a:t>reduz em 24 dias </a:t>
            </a:r>
            <a:r>
              <a:rPr lang="pt-BR" dirty="0"/>
              <a:t>o que representa </a:t>
            </a:r>
            <a:r>
              <a:rPr lang="pt-BR" b="1" dirty="0"/>
              <a:t>16% </a:t>
            </a:r>
            <a:r>
              <a:rPr lang="pt-BR" dirty="0"/>
              <a:t>a menos de exposição;</a:t>
            </a:r>
          </a:p>
          <a:p>
            <a:r>
              <a:rPr lang="pt-BR" dirty="0"/>
              <a:t>3. A mudança fundamental é a redução da necessidade de grupos a bordo, sendo que a proposta da Petrobras reduz três grupos e a proposta da FUP reduz dois grupos;</a:t>
            </a:r>
          </a:p>
          <a:p>
            <a:r>
              <a:rPr lang="pt-BR" dirty="0"/>
              <a:t>4. A escala 14x28 é a que mais reduz a exposição dos trabalhadores ao covid porque </a:t>
            </a:r>
          </a:p>
          <a:p>
            <a:r>
              <a:rPr lang="pt-BR" dirty="0"/>
              <a:t>propõe menos embarques e menos dias embarcados, além de diminuir a sobrecarga e</a:t>
            </a:r>
          </a:p>
          <a:p>
            <a:r>
              <a:rPr lang="pt-BR" dirty="0"/>
              <a:t>impactar menos na saúde mental dos trabalhadores.</a:t>
            </a:r>
          </a:p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861155D-3818-4589-84DA-9E47227A5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62" t="57008" r="68209" b="32728"/>
          <a:stretch/>
        </p:blipFill>
        <p:spPr>
          <a:xfrm>
            <a:off x="8570793" y="5407784"/>
            <a:ext cx="2920620" cy="77210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D4D99ED-389F-4D0A-AD42-A867EF434B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4" t="39398" r="42686" b="43280"/>
          <a:stretch/>
        </p:blipFill>
        <p:spPr>
          <a:xfrm>
            <a:off x="1888237" y="1526718"/>
            <a:ext cx="8415522" cy="156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97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1103</TotalTime>
  <Words>833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Orgânico</vt:lpstr>
      <vt:lpstr>Proposta de escala 14x28</vt:lpstr>
      <vt:lpstr>Escala prevista turno ininterrupto prevista no ACT</vt:lpstr>
      <vt:lpstr>Escala proposta pela gestão da Petrobras para turno ininterrupto</vt:lpstr>
      <vt:lpstr>Escala proposta pela FUP, NF e ES para turno ininterrupto</vt:lpstr>
      <vt:lpstr>Conclusões sobre o turno ininterrupto</vt:lpstr>
      <vt:lpstr>Escala prevista no ACT para sobreaviso e praticada pelos trabalhadores terceirizados</vt:lpstr>
      <vt:lpstr>Escala proposta pela gestão da Petrobras para o sobreaviso próprio e terceirizados</vt:lpstr>
      <vt:lpstr>Escala proposta pela FUP, NF e ES para sobreaviso próprio e terceirizados</vt:lpstr>
      <vt:lpstr>Conclusões sobre o sobreaviso e próprios</vt:lpstr>
      <vt:lpstr>Conclusões sobre os terceirizados</vt:lpstr>
      <vt:lpstr>Proposta da FUP, Sindipetro-NF e Sindipetro-ES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Sergio Borges Cordeiro</dc:creator>
  <cp:lastModifiedBy>Sergio Borges Cordeiro</cp:lastModifiedBy>
  <cp:revision>33</cp:revision>
  <dcterms:created xsi:type="dcterms:W3CDTF">2021-03-30T01:45:59Z</dcterms:created>
  <dcterms:modified xsi:type="dcterms:W3CDTF">2021-03-30T20:09:20Z</dcterms:modified>
</cp:coreProperties>
</file>